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6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EE"/>
    <a:srgbClr val="42ACA9"/>
    <a:srgbClr val="DDEE00"/>
    <a:srgbClr val="0CC8C8"/>
    <a:srgbClr val="000000"/>
    <a:srgbClr val="EAFF00"/>
    <a:srgbClr val="87FFFF"/>
    <a:srgbClr val="F6712C"/>
    <a:srgbClr val="56BEBC"/>
    <a:srgbClr val="75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151C270-F031-D423-5266-B215323FBF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720EFC-F78C-1581-A89C-35ED1D270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C7A1B-A87E-7D48-8CC6-6C7337B5E14C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9965F1-3F1B-4366-3C63-F1C9D6B64A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0C3F4D-38BC-C166-52F0-ED6C3ACC1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1EDFA-BD58-7549-BC7E-862C50702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7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D6E62-3F28-9B1A-AC73-17C515611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5AB7F3-5692-B1F5-669B-18BC4BD2A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F36DB5-E501-AA44-D466-78C3140B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2E8714-FA81-BB58-FC63-DDE9C81F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444217-BDEA-28DC-E186-8F47C59D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57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5546B-12FF-6A3E-21BF-A490AE52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B6E497-3501-5E8E-2E32-925BA2295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2203D-AFB3-98C1-A2B8-FF92AB38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FEC79B-E94E-1BC4-9F81-B9426086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183F67-DF56-4010-933B-478B0A4A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7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B3F274-38A2-C72C-3DA9-8A0ACF3DE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6BBAC5-CC35-9016-40CE-B9E907FE6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DB89A2-E798-08F5-5F77-8BD20400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3A465B-113C-5CEF-702F-54934D8C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3DB6C9-7414-C75E-204B-53596A9F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0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08891-F61A-7A24-2CD6-761BCBD9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DD9F5-8CA1-9CE0-F467-0956152C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437663-20CB-D1E6-35D2-329B1739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ED0B6-B351-D495-80A5-B19E23FC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ED431-6866-B353-03D2-1EC8449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55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CE191-D1D1-BD44-7540-E90DAD39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FC335-B3BE-7387-DA86-7BF559D29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7A3D0E-2F82-351E-5A76-37AC970D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E4AF5B-4884-75DA-ACC9-2CF5BDE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D0FEC-1BED-7666-3B5C-4C38B45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6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456A3-E7BA-B22C-3876-2D1CF4F9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7B96F-5CA7-5515-15FD-CF6B4F2A0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C8D942-8CA0-65AA-2D94-037B6B0B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0847E-C6E4-AD56-328F-B8972290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4CB5C3-AD29-35AF-BD5B-413F2A62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30B6D3-6AFB-728D-D71B-4221793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2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722FA-72B3-8C60-F0B8-209D7025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323CB6-053F-6A0E-171F-555E30A9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4EE6D2-2A4C-82C7-2CFD-37024CBFA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C55B78-AF86-E9E6-03E0-EAEC39A2A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05E74A-8A96-FB3D-130A-38072B72C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B9941C6-F5B1-2277-F9C3-5CB4184E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4446BE-066B-CCEE-B270-2A5E965C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77F9A6-F156-5C16-FF99-59AF23BC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7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B1F6-19B2-892E-136B-A6B808D5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B0AD74-7BC3-3E25-0954-184204F7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3A7050-E13C-3A4A-446B-F46BF6CD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3FA3A2-8D1A-ACB8-4572-8618345C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8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06214B-CB76-242F-894D-38B3F8A1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8C894E-096B-4DC2-A92A-C92C11E3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8A6BFC-D603-058A-49E0-69A2AD7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F9C5D-B1AB-3026-D718-E7ADD40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A1138-BD2B-0597-F8DB-64D32A05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F01260-6778-1753-A60A-2334950C7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944B23-4296-C9F2-08FF-991DBC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6802F0-B7DC-F602-0800-25EFD30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092C2F-F449-F8F9-893E-A3928259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7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DBA89-20C5-FDCB-3817-6BB94AF0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B121EC-AE3B-D91F-F4ED-54076DBC3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44B19B-A151-1D24-9C91-D7E324713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91895E-6653-8CE3-3FD0-110D21E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1A9593-8877-ADFA-49F8-03512B5D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D03A41-1955-2272-9385-82F1AA17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0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6D2B5F-C353-9C11-7D2A-40DB18B3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6E6EA-6119-16F1-4155-FEB5E05B6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9139ED-6E20-F149-C09E-23A7A7785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D6CC-2A02-4B12-9D58-F6F212964B38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F3E6D6-8EC8-17C1-C865-EEC44143C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9F118-FE3A-C0D9-2081-51E54F49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8A83-07E1-4E89-B354-467CB24EBA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Himmel, Gebäude, draußen, Baum enthält.&#10;&#10;Automatisch generierte Beschreibung">
            <a:extLst>
              <a:ext uri="{FF2B5EF4-FFF2-40B4-BE49-F238E27FC236}">
                <a16:creationId xmlns:a16="http://schemas.microsoft.com/office/drawing/2014/main" id="{D345F580-C2C9-99C4-5BFC-E481F838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12192000" cy="53721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9EA91A-0BF0-086C-4E7A-240DAEBE26B5}"/>
              </a:ext>
            </a:extLst>
          </p:cNvPr>
          <p:cNvSpPr txBox="1"/>
          <p:nvPr/>
        </p:nvSpPr>
        <p:spPr>
          <a:xfrm>
            <a:off x="1417311" y="802076"/>
            <a:ext cx="7344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Neue Haas Grotesk Text Pro" panose="020B0504020202020204" pitchFamily="34" charset="0"/>
              </a:rPr>
              <a:t>Projekt-Status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6E846F-BA78-0180-FDB6-89B27E94AEC7}"/>
              </a:ext>
            </a:extLst>
          </p:cNvPr>
          <p:cNvSpPr txBox="1"/>
          <p:nvPr/>
        </p:nvSpPr>
        <p:spPr>
          <a:xfrm>
            <a:off x="1438713" y="1802304"/>
            <a:ext cx="734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7F7EE"/>
                </a:solidFill>
                <a:latin typeface="Neue Haas Grotesk Text Pro" panose="020B0504020202020204" pitchFamily="34" charset="0"/>
              </a:rPr>
              <a:t>des Punkt B</a:t>
            </a:r>
          </a:p>
        </p:txBody>
      </p:sp>
      <p:sp>
        <p:nvSpPr>
          <p:cNvPr id="9" name="Ellipse 14">
            <a:extLst>
              <a:ext uri="{FF2B5EF4-FFF2-40B4-BE49-F238E27FC236}">
                <a16:creationId xmlns:a16="http://schemas.microsoft.com/office/drawing/2014/main" id="{1FF55312-8616-B830-1B22-9D4C8DAEAD63}"/>
              </a:ext>
            </a:extLst>
          </p:cNvPr>
          <p:cNvSpPr/>
          <p:nvPr/>
        </p:nvSpPr>
        <p:spPr>
          <a:xfrm>
            <a:off x="562768" y="104686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4F9AD0C-C15E-A374-594D-841FEF7C5799}"/>
              </a:ext>
            </a:extLst>
          </p:cNvPr>
          <p:cNvSpPr/>
          <p:nvPr/>
        </p:nvSpPr>
        <p:spPr>
          <a:xfrm>
            <a:off x="788565" y="1604790"/>
            <a:ext cx="117446" cy="5253211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4DAC816A-6294-8ADA-51B2-5E02BF352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49" y="299372"/>
            <a:ext cx="1269277" cy="63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22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5" y="687131"/>
            <a:ext cx="83897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Catering und Mensabereich </a:t>
            </a:r>
            <a:r>
              <a:rPr lang="de-DE" sz="2800" b="1" dirty="0">
                <a:highlight>
                  <a:srgbClr val="F7F7EE"/>
                </a:highlight>
                <a:latin typeface="Neue Haas Grotesk Text Pro" panose="020B0504020202020204" pitchFamily="34" charset="0"/>
              </a:rPr>
              <a:t> </a:t>
            </a: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r>
              <a:rPr lang="de-DE" sz="2000" dirty="0">
                <a:latin typeface="Neue Haas Grotesk Text Pro" panose="020B0504020202020204" pitchFamily="34" charset="0"/>
              </a:rPr>
              <a:t>Als zusätzliches Angebot wird der Punkt B 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Das Angebot um Restaurant Imbiss für das Gewerbegebiet erweitern.</a:t>
            </a:r>
          </a:p>
          <a:p>
            <a:endParaRPr lang="de-DE" sz="2000" dirty="0">
              <a:latin typeface="Neue Haas Grotesk Text Pro" panose="020B0504020202020204" pitchFamily="34" charset="0"/>
            </a:endParaRPr>
          </a:p>
          <a:p>
            <a:r>
              <a:rPr lang="de-DE" sz="2000" dirty="0">
                <a:latin typeface="Neue Haas Grotesk Text Pro" panose="020B0504020202020204" pitchFamily="34" charset="0"/>
              </a:rPr>
              <a:t>Dies geschieht auf Anfrage der umliegenden Firmen</a:t>
            </a:r>
            <a:r>
              <a:rPr lang="de-DE" sz="2000" dirty="0">
                <a:solidFill>
                  <a:srgbClr val="F7F7EE"/>
                </a:solidFill>
                <a:latin typeface="Neue Haas Grotesk Text Pro" panose="020B0504020202020204" pitchFamily="34" charset="0"/>
              </a:rPr>
              <a:t>.</a:t>
            </a:r>
            <a:endParaRPr lang="de-DE" sz="2000" dirty="0">
              <a:latin typeface="Neue Haas Grotesk Text Pro" panose="020B0504020202020204" pitchFamily="34" charset="0"/>
            </a:endParaRP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Gebäude, Himmel, Eigentum, draußen enthält.&#10;&#10;Automatisch generierte Beschreibung">
            <a:extLst>
              <a:ext uri="{FF2B5EF4-FFF2-40B4-BE49-F238E27FC236}">
                <a16:creationId xmlns:a16="http://schemas.microsoft.com/office/drawing/2014/main" id="{CF968449-0CFF-8817-4B35-23B91BDB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4" y="2872345"/>
            <a:ext cx="9600440" cy="39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65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5" y="687131"/>
            <a:ext cx="838974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Universitäten</a:t>
            </a:r>
            <a:endParaRPr lang="de-DE" sz="2800" b="1" dirty="0">
              <a:highlight>
                <a:srgbClr val="F7F7EE"/>
              </a:highlight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r>
              <a:rPr lang="de-DE" sz="2000" dirty="0">
                <a:latin typeface="Neue Haas Grotesk Text Pro" panose="020B0504020202020204" pitchFamily="34" charset="0"/>
              </a:rPr>
              <a:t>Die </a:t>
            </a:r>
            <a:r>
              <a:rPr lang="de-DE" sz="2000" b="1" dirty="0">
                <a:latin typeface="Neue Haas Grotesk Text Pro" panose="020B0504020202020204" pitchFamily="34" charset="0"/>
              </a:rPr>
              <a:t>Zusammenarbeit</a:t>
            </a:r>
            <a:r>
              <a:rPr lang="de-DE" sz="2000" dirty="0">
                <a:latin typeface="Neue Haas Grotesk Text Pro" panose="020B0504020202020204" pitchFamily="34" charset="0"/>
              </a:rPr>
              <a:t> mit der </a:t>
            </a:r>
            <a:r>
              <a:rPr lang="de-DE" sz="2000" b="1" dirty="0">
                <a:latin typeface="Neue Haas Grotesk Text Pro" panose="020B0504020202020204" pitchFamily="34" charset="0"/>
              </a:rPr>
              <a:t>Uni Groningen und Oldenburg und Emden Leer</a:t>
            </a:r>
            <a:r>
              <a:rPr lang="de-DE" sz="2000" dirty="0">
                <a:latin typeface="Neue Haas Grotesk Text Pro" panose="020B0504020202020204" pitchFamily="34" charset="0"/>
              </a:rPr>
              <a:t> sind im Aufbau.</a:t>
            </a:r>
          </a:p>
          <a:p>
            <a:endParaRPr lang="de-DE" sz="2000" dirty="0">
              <a:latin typeface="Neue Haas Grotesk Text Pro" panose="020B0504020202020204" pitchFamily="34" charset="0"/>
            </a:endParaRPr>
          </a:p>
          <a:p>
            <a:r>
              <a:rPr lang="de-DE" sz="2000" b="1" dirty="0">
                <a:latin typeface="Neue Haas Grotesk Text Pro" panose="020B0504020202020204" pitchFamily="34" charset="0"/>
              </a:rPr>
              <a:t>Planstellen</a:t>
            </a:r>
            <a:r>
              <a:rPr lang="de-DE" sz="2000" dirty="0">
                <a:latin typeface="Neue Haas Grotesk Text Pro" panose="020B0504020202020204" pitchFamily="34" charset="0"/>
              </a:rPr>
              <a:t> der Universitäten sollen im Punkt B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eine </a:t>
            </a:r>
            <a:r>
              <a:rPr lang="de-DE" sz="2000" b="1" dirty="0">
                <a:latin typeface="Neue Haas Grotesk Text Pro" panose="020B0504020202020204" pitchFamily="34" charset="0"/>
              </a:rPr>
              <a:t>ständige Vertretung </a:t>
            </a:r>
            <a:r>
              <a:rPr lang="de-DE" sz="2000" dirty="0">
                <a:latin typeface="Neue Haas Grotesk Text Pro" panose="020B0504020202020204" pitchFamily="34" charset="0"/>
              </a:rPr>
              <a:t>mit Büro erhalten.</a:t>
            </a:r>
          </a:p>
          <a:p>
            <a:endParaRPr lang="de-DE" sz="2000" dirty="0">
              <a:latin typeface="Neue Haas Grotesk Text Pro" panose="020B0504020202020204" pitchFamily="34" charset="0"/>
            </a:endParaRPr>
          </a:p>
          <a:p>
            <a:r>
              <a:rPr lang="de-DE" sz="2000" dirty="0">
                <a:latin typeface="Neue Haas Grotesk Text Pro" panose="020B0504020202020204" pitchFamily="34" charset="0"/>
              </a:rPr>
              <a:t>Ein </a:t>
            </a:r>
            <a:r>
              <a:rPr lang="de-DE" sz="2000" b="1" dirty="0">
                <a:latin typeface="Neue Haas Grotesk Text Pro" panose="020B0504020202020204" pitchFamily="34" charset="0"/>
              </a:rPr>
              <a:t>Energiekonzept</a:t>
            </a:r>
            <a:r>
              <a:rPr lang="de-DE" sz="2000" dirty="0">
                <a:latin typeface="Neue Haas Grotesk Text Pro" panose="020B0504020202020204" pitchFamily="34" charset="0"/>
              </a:rPr>
              <a:t> für die Gebäudeeinheit 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wird in </a:t>
            </a:r>
            <a:r>
              <a:rPr lang="de-DE" sz="2000" b="1" dirty="0">
                <a:latin typeface="Neue Haas Grotesk Text Pro" panose="020B0504020202020204" pitchFamily="34" charset="0"/>
              </a:rPr>
              <a:t>Zusammenarbeit mit den Universitäten 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erstellt werden.</a:t>
            </a: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, Screenshot, Gebäude enthält.&#10;&#10;Automatisch generierte Beschreibung">
            <a:extLst>
              <a:ext uri="{FF2B5EF4-FFF2-40B4-BE49-F238E27FC236}">
                <a16:creationId xmlns:a16="http://schemas.microsoft.com/office/drawing/2014/main" id="{F38609FE-FE11-4661-7006-0514874F8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2235200"/>
            <a:ext cx="4622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08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ABC5CD-EE2C-D121-2383-F4B6058C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7" y="0"/>
            <a:ext cx="9318625" cy="6858000"/>
          </a:xfrm>
          <a:prstGeom prst="rect">
            <a:avLst/>
          </a:prstGeom>
        </p:spPr>
      </p:pic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42" y="2057349"/>
            <a:ext cx="575439" cy="28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940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6" y="687131"/>
            <a:ext cx="67905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Warum haben wir eingeladen?</a:t>
            </a: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pPr algn="l"/>
            <a:r>
              <a:rPr lang="de-DE" dirty="0">
                <a:latin typeface="Neue Haas Grotesk Text Pro" panose="020B0504020202020204" pitchFamily="34" charset="0"/>
              </a:rPr>
              <a:t>Wir haben eingeladen, um </a:t>
            </a:r>
            <a:r>
              <a:rPr lang="de-DE" b="1" dirty="0">
                <a:latin typeface="Neue Haas Grotesk Text Pro" panose="020B0504020202020204" pitchFamily="34" charset="0"/>
              </a:rPr>
              <a:t>anzuzeigen was </a:t>
            </a:r>
          </a:p>
          <a:p>
            <a:pPr algn="l"/>
            <a:r>
              <a:rPr lang="de-DE" b="1" dirty="0">
                <a:latin typeface="Neue Haas Grotesk Text Pro" panose="020B0504020202020204" pitchFamily="34" charset="0"/>
              </a:rPr>
              <a:t>bisher erreicht wurde</a:t>
            </a:r>
            <a:r>
              <a:rPr lang="de-DE" dirty="0">
                <a:latin typeface="Neue Haas Grotesk Text Pro" panose="020B0504020202020204" pitchFamily="34" charset="0"/>
              </a:rPr>
              <a:t> und um weiter um  </a:t>
            </a:r>
          </a:p>
          <a:p>
            <a:pPr algn="l"/>
            <a:r>
              <a:rPr lang="de-DE" dirty="0">
                <a:latin typeface="Neue Haas Grotesk Text Pro" panose="020B0504020202020204" pitchFamily="34" charset="0"/>
              </a:rPr>
              <a:t>Unterstützung zu werben.</a:t>
            </a:r>
          </a:p>
          <a:p>
            <a:pPr algn="l"/>
            <a:endParaRPr lang="de-DE" b="1" dirty="0">
              <a:latin typeface="Neue Haas Grotesk Text Pro" panose="020B0504020202020204" pitchFamily="34" charset="0"/>
            </a:endParaRPr>
          </a:p>
          <a:p>
            <a:pPr algn="l"/>
            <a:r>
              <a:rPr lang="de-DE" b="1" dirty="0">
                <a:latin typeface="Neue Haas Grotesk Text Pro" panose="020B0504020202020204" pitchFamily="34" charset="0"/>
              </a:rPr>
              <a:t>Ideen, Kontakte und zielführende Hilfe-</a:t>
            </a:r>
          </a:p>
          <a:p>
            <a:pPr algn="l"/>
            <a:r>
              <a:rPr lang="de-DE" b="1" dirty="0">
                <a:latin typeface="Neue Haas Grotesk Text Pro" panose="020B0504020202020204" pitchFamily="34" charset="0"/>
              </a:rPr>
              <a:t>Stellungen </a:t>
            </a:r>
            <a:r>
              <a:rPr lang="de-DE" dirty="0">
                <a:latin typeface="Neue Haas Grotesk Text Pro" panose="020B0504020202020204" pitchFamily="34" charset="0"/>
              </a:rPr>
              <a:t>sind gefragt…</a:t>
            </a:r>
          </a:p>
          <a:p>
            <a:pPr algn="l"/>
            <a:endParaRPr lang="de-DE" b="1" dirty="0">
              <a:latin typeface="Neue Haas Grotesk Text Pro" panose="020B0504020202020204" pitchFamily="34" charset="0"/>
            </a:endParaRPr>
          </a:p>
          <a:p>
            <a:pPr algn="l"/>
            <a:r>
              <a:rPr lang="de-DE" b="1" dirty="0">
                <a:latin typeface="Neue Haas Grotesk Text Pro" panose="020B0504020202020204" pitchFamily="34" charset="0"/>
              </a:rPr>
              <a:t>…für ein Projekt welches die Region fördert. </a:t>
            </a:r>
          </a:p>
          <a:p>
            <a:pPr algn="l"/>
            <a:endParaRPr lang="de-DE" dirty="0">
              <a:latin typeface="Neue Haas Grotesk Text Pro" panose="020B0504020202020204" pitchFamily="34" charset="0"/>
            </a:endParaRPr>
          </a:p>
          <a:p>
            <a:pPr algn="l"/>
            <a:r>
              <a:rPr lang="de-DE" dirty="0">
                <a:latin typeface="Neue Haas Grotesk Text Pro" panose="020B0504020202020204" pitchFamily="34" charset="0"/>
              </a:rPr>
              <a:t> </a:t>
            </a:r>
            <a:endParaRPr lang="de-DE" b="0" i="0" dirty="0">
              <a:effectLst/>
              <a:latin typeface="Neue Haas Grotesk Text Pro" panose="020B0504020202020204" pitchFamily="34" charset="0"/>
            </a:endParaRPr>
          </a:p>
          <a:p>
            <a:pPr algn="l"/>
            <a:endParaRPr lang="de-DE" dirty="0"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effectLst/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effectLst/>
              <a:latin typeface="Neue Haas Grotesk Text Pro" panose="020B0504020202020204" pitchFamily="34" charset="77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262630B-2922-D4D1-4D0C-71AF16C2C1ED}"/>
              </a:ext>
            </a:extLst>
          </p:cNvPr>
          <p:cNvSpPr/>
          <p:nvPr/>
        </p:nvSpPr>
        <p:spPr>
          <a:xfrm>
            <a:off x="788565" y="-1"/>
            <a:ext cx="117446" cy="6858001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Himmel, Baum, draußen, Immobilie enthält.&#10;&#10;Automatisch generierte Beschreibung">
            <a:extLst>
              <a:ext uri="{FF2B5EF4-FFF2-40B4-BE49-F238E27FC236}">
                <a16:creationId xmlns:a16="http://schemas.microsoft.com/office/drawing/2014/main" id="{C89253DA-D7AE-C6EA-5925-4DFFCC15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07" y="4178411"/>
            <a:ext cx="4996221" cy="2185847"/>
          </a:xfrm>
          <a:prstGeom prst="rect">
            <a:avLst/>
          </a:prstGeom>
          <a:effectLst>
            <a:outerShdw blurRad="735988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Wolke, Baum, draußen, Himmel enthält.&#10;&#10;Automatisch generierte Beschreibung">
            <a:extLst>
              <a:ext uri="{FF2B5EF4-FFF2-40B4-BE49-F238E27FC236}">
                <a16:creationId xmlns:a16="http://schemas.microsoft.com/office/drawing/2014/main" id="{C710434A-6FA5-9C3E-2D6A-DCB2D75B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56" y="1661488"/>
            <a:ext cx="4996222" cy="2173357"/>
          </a:xfrm>
          <a:prstGeom prst="rect">
            <a:avLst/>
          </a:prstGeom>
          <a:effectLst>
            <a:outerShdw blurRad="878595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 descr="Ein Bild, das Gebäude, Stuhl, Mobiliar, Kaffeetisch enthält.&#10;&#10;Automatisch generierte Beschreibung">
            <a:extLst>
              <a:ext uri="{FF2B5EF4-FFF2-40B4-BE49-F238E27FC236}">
                <a16:creationId xmlns:a16="http://schemas.microsoft.com/office/drawing/2014/main" id="{F1FE5006-7A0D-E7DB-FEC0-D1A28A757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7" y="4190902"/>
            <a:ext cx="4996221" cy="2173356"/>
          </a:xfrm>
          <a:prstGeom prst="rect">
            <a:avLst/>
          </a:prstGeom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5502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6" y="687131"/>
            <a:ext cx="67905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Was ist bisher geschehen?</a:t>
            </a:r>
          </a:p>
          <a:p>
            <a:pPr algn="l"/>
            <a:endParaRPr lang="de-DE" sz="2400" b="0" i="0" dirty="0">
              <a:effectLst/>
              <a:latin typeface="Neue Haas Grotesk Tex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Erweiterung des Geländes auf ca. 8000m</a:t>
            </a:r>
            <a:r>
              <a:rPr lang="de-DE" sz="2000" u="none" strike="noStrike" dirty="0">
                <a:effectLst/>
                <a:latin typeface="Neue Haas Grotesk Text Pro" panose="020B0504020202020204" pitchFamily="34" charset="77"/>
              </a:rPr>
              <a:t>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77"/>
              </a:rPr>
              <a:t>Start UP Workshop/Office wurden angebunden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77"/>
              </a:rPr>
              <a:t>Verabredungen zu Auftragsarbeiten aus dem Mittelstand wurden getroffen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Partner Schulwesen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Partner Industrie &amp; Medien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Partner aus dem Mittelstand</a:t>
            </a:r>
            <a:endParaRPr lang="de-DE" sz="1800" dirty="0">
              <a:latin typeface="Neue Haas Grotesk Text Pro" panose="020B0504020202020204" pitchFamily="34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effectLst/>
              <a:latin typeface="Neue Haas Grotesk Text Pro" panose="020B0504020202020204" pitchFamily="34" charset="77"/>
            </a:endParaRPr>
          </a:p>
          <a:p>
            <a:pPr algn="l"/>
            <a:endParaRPr lang="de-DE" sz="2000" dirty="0">
              <a:effectLst/>
              <a:latin typeface="Neue Haas Grotesk Text Pro" panose="020B0504020202020204" pitchFamily="34" charset="77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262630B-2922-D4D1-4D0C-71AF16C2C1ED}"/>
              </a:ext>
            </a:extLst>
          </p:cNvPr>
          <p:cNvSpPr/>
          <p:nvPr/>
        </p:nvSpPr>
        <p:spPr>
          <a:xfrm>
            <a:off x="788565" y="-1"/>
            <a:ext cx="117446" cy="6858001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reenshot, 3D-Modellierung enthält.&#10;&#10;Automatisch generierte Beschreibung">
            <a:extLst>
              <a:ext uri="{FF2B5EF4-FFF2-40B4-BE49-F238E27FC236}">
                <a16:creationId xmlns:a16="http://schemas.microsoft.com/office/drawing/2014/main" id="{BC4CE374-97A9-B96F-4A43-33E92CF9B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2" b="97566" l="1625" r="98313">
                        <a14:foregroundMark x1="5875" y1="67381" x2="11000" y2="70399"/>
                        <a14:foregroundMark x1="10000" y1="63681" x2="61125" y2="15093"/>
                        <a14:foregroundMark x1="52250" y1="82863" x2="88750" y2="49659"/>
                        <a14:foregroundMark x1="71875" y1="21714" x2="88938" y2="35638"/>
                        <a14:foregroundMark x1="88938" y1="35638" x2="91313" y2="45278"/>
                        <a14:foregroundMark x1="91313" y1="45278" x2="84313" y2="54625"/>
                        <a14:foregroundMark x1="26313" y1="42941" x2="41875" y2="32035"/>
                        <a14:foregroundMark x1="40313" y1="31256" x2="40313" y2="31256"/>
                        <a14:foregroundMark x1="58250" y1="17137" x2="63750" y2="12658"/>
                        <a14:foregroundMark x1="63750" y1="12658" x2="68125" y2="16066"/>
                        <a14:foregroundMark x1="1625" y1="66894" x2="1625" y2="66894"/>
                        <a14:foregroundMark x1="9313" y1="75657" x2="9313" y2="75657"/>
                        <a14:foregroundMark x1="9125" y1="75170" x2="9125" y2="75170"/>
                        <a14:foregroundMark x1="8125" y1="74586" x2="8125" y2="74586"/>
                        <a14:foregroundMark x1="6750" y1="73320" x2="6750" y2="73320"/>
                        <a14:foregroundMark x1="6063" y1="72736" x2="6063" y2="72736"/>
                        <a14:foregroundMark x1="33875" y1="92405" x2="35563" y2="92697"/>
                        <a14:foregroundMark x1="35875" y1="97760" x2="52375" y2="84031"/>
                        <a14:foregroundMark x1="52375" y1="84031" x2="52750" y2="83350"/>
                        <a14:foregroundMark x1="55188" y1="17429" x2="53813" y2="19279"/>
                        <a14:foregroundMark x1="89938" y1="39241" x2="90000" y2="50049"/>
                        <a14:foregroundMark x1="90000" y1="50049" x2="86500" y2="53067"/>
                        <a14:foregroundMark x1="94063" y1="41091" x2="95063" y2="41675"/>
                        <a14:foregroundMark x1="91625" y1="40604" x2="97250" y2="44596"/>
                        <a14:foregroundMark x1="97250" y1="44596" x2="97250" y2="44596"/>
                        <a14:foregroundMark x1="97250" y1="44304" x2="94875" y2="40798"/>
                        <a14:foregroundMark x1="95375" y1="40604" x2="97250" y2="41870"/>
                        <a14:foregroundMark x1="97625" y1="42746" x2="97625" y2="42746"/>
                        <a14:foregroundMark x1="97938" y1="42162" x2="97938" y2="42162"/>
                        <a14:foregroundMark x1="97938" y1="42746" x2="97938" y2="42746"/>
                        <a14:foregroundMark x1="97938" y1="43720" x2="97938" y2="43720"/>
                        <a14:foregroundMark x1="98125" y1="41870" x2="98125" y2="41870"/>
                        <a14:foregroundMark x1="97938" y1="43525" x2="97938" y2="43525"/>
                        <a14:foregroundMark x1="98313" y1="42941" x2="98313" y2="42941"/>
                        <a14:foregroundMark x1="10125" y1="57838" x2="10125" y2="57838"/>
                        <a14:foregroundMark x1="7062" y1="60467" x2="7062" y2="60467"/>
                        <a14:foregroundMark x1="14938" y1="80428" x2="14938" y2="80428"/>
                        <a14:foregroundMark x1="11688" y1="77507" x2="11688" y2="77507"/>
                        <a14:foregroundMark x1="13063" y1="78870" x2="13063" y2="78870"/>
                        <a14:foregroundMark x1="15750" y1="81207" x2="15750" y2="81207"/>
                        <a14:foregroundMark x1="18500" y1="83642" x2="18500" y2="83642"/>
                        <a14:foregroundMark x1="22250" y1="86855" x2="22250" y2="86855"/>
                        <a14:foregroundMark x1="24313" y1="88705" x2="24313" y2="88705"/>
                        <a14:foregroundMark x1="22250" y1="86855" x2="22250" y2="86855"/>
                        <a14:foregroundMark x1="20688" y1="85492" x2="20688" y2="85492"/>
                        <a14:foregroundMark x1="26500" y1="90068" x2="26500" y2="90068"/>
                        <a14:foregroundMark x1="32625" y1="95910" x2="32625" y2="95910"/>
                        <a14:foregroundMark x1="29250" y1="93184" x2="29250" y2="93184"/>
                        <a14:foregroundMark x1="23625" y1="46446" x2="23625" y2="46446"/>
                        <a14:foregroundMark x1="19188" y1="51509" x2="19188" y2="51509"/>
                        <a14:foregroundMark x1="13188" y1="55696" x2="13188" y2="55696"/>
                        <a14:foregroundMark x1="18813" y1="52580" x2="18813" y2="52580"/>
                        <a14:foregroundMark x1="21063" y1="49075" x2="21063" y2="49075"/>
                        <a14:foregroundMark x1="19188" y1="49854" x2="19188" y2="49854"/>
                        <a14:foregroundMark x1="16938" y1="51704" x2="16938" y2="51704"/>
                        <a14:foregroundMark x1="12188" y1="56573" x2="12188" y2="56573"/>
                        <a14:foregroundMark x1="16313" y1="53554" x2="16313" y2="53554"/>
                        <a14:foregroundMark x1="48688" y1="23856" x2="48688" y2="23856"/>
                        <a14:foregroundMark x1="62500" y1="11100" x2="62500" y2="11100"/>
                      </a14:backgroundRemoval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46" b="7007"/>
          <a:stretch/>
        </p:blipFill>
        <p:spPr>
          <a:xfrm>
            <a:off x="4051139" y="1455307"/>
            <a:ext cx="8140862" cy="5402693"/>
          </a:xfrm>
          <a:prstGeom prst="rect">
            <a:avLst/>
          </a:prstGeom>
          <a:effectLst>
            <a:outerShdw blurRad="1145703" sx="104000" sy="104000" algn="ctr" rotWithShape="0">
              <a:prstClr val="black">
                <a:alpha val="7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2078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300759" y="656107"/>
            <a:ext cx="105793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Partner aus dem Schulwesen</a:t>
            </a: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r>
              <a:rPr lang="de-DE" sz="2800" b="1" dirty="0">
                <a:latin typeface="Neue Haas Grotesk Text Pro" panose="020B0504020202020204" pitchFamily="34" charset="0"/>
              </a:rPr>
              <a:t>Papenburger Oberschulen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latin typeface="Neue Haas Grotesk Text Pro" panose="020B0504020202020204" pitchFamily="34" charset="0"/>
              </a:rPr>
              <a:t>Heinrich-von-Kleist Schule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latin typeface="Neue Haas Grotesk Text Pro" panose="020B0504020202020204" pitchFamily="34" charset="0"/>
              </a:rPr>
              <a:t>Michaelschule Papenburg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>
                <a:latin typeface="Neue Haas Grotesk Text Pro" panose="020B0504020202020204" pitchFamily="34" charset="0"/>
              </a:rPr>
              <a:t>Heinrich Middendorf Schule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>
              <a:latin typeface="Neue Haas Grotesk Text Pro" panose="020B0504020202020204" pitchFamily="34" charset="0"/>
            </a:endParaRPr>
          </a:p>
          <a:p>
            <a:endParaRPr lang="de-DE" sz="2400" dirty="0">
              <a:latin typeface="Neue Haas Grotesk Text Pro" panose="020B0504020202020204" pitchFamily="34" charset="0"/>
            </a:endParaRPr>
          </a:p>
          <a:p>
            <a:r>
              <a:rPr lang="de-DE" dirty="0">
                <a:latin typeface="Neue Haas Grotesk Text Pro" panose="020B0504020202020204" pitchFamily="34" charset="0"/>
              </a:rPr>
              <a:t>Eine Zusammenarbeit mit den  Schulen wurde </a:t>
            </a:r>
          </a:p>
          <a:p>
            <a:r>
              <a:rPr lang="de-DE" dirty="0">
                <a:latin typeface="Neue Haas Grotesk Text Pro" panose="020B0504020202020204" pitchFamily="34" charset="0"/>
              </a:rPr>
              <a:t>durch Absichtserklärungen in einen definierten </a:t>
            </a:r>
          </a:p>
          <a:p>
            <a:r>
              <a:rPr lang="de-DE" dirty="0">
                <a:latin typeface="Neue Haas Grotesk Text Pro" panose="020B0504020202020204" pitchFamily="34" charset="0"/>
              </a:rPr>
              <a:t>Rahmen  gezogen.  </a:t>
            </a:r>
          </a:p>
          <a:p>
            <a:endParaRPr lang="de-DE" dirty="0">
              <a:latin typeface="Neue Haas Grotesk Text Pro" panose="020B0504020202020204" pitchFamily="34" charset="0"/>
            </a:endParaRPr>
          </a:p>
          <a:p>
            <a:r>
              <a:rPr lang="de-DE" b="1" dirty="0">
                <a:latin typeface="Neue Haas Grotesk Text Pro" panose="020B0504020202020204" pitchFamily="34" charset="0"/>
              </a:rPr>
              <a:t>Schulische Inhalte</a:t>
            </a:r>
            <a:r>
              <a:rPr lang="de-DE" dirty="0">
                <a:latin typeface="Neue Haas Grotesk Text Pro" panose="020B0504020202020204" pitchFamily="34" charset="0"/>
              </a:rPr>
              <a:t> aus dem </a:t>
            </a:r>
            <a:r>
              <a:rPr lang="de-DE" b="1" dirty="0">
                <a:latin typeface="Neue Haas Grotesk Text Pro" panose="020B0504020202020204" pitchFamily="34" charset="0"/>
              </a:rPr>
              <a:t>Tagesgeschäft</a:t>
            </a:r>
            <a:r>
              <a:rPr lang="de-DE" dirty="0">
                <a:latin typeface="Neue Haas Grotesk Text Pro" panose="020B0504020202020204" pitchFamily="34" charset="0"/>
              </a:rPr>
              <a:t> der </a:t>
            </a:r>
          </a:p>
          <a:p>
            <a:r>
              <a:rPr lang="de-DE" dirty="0">
                <a:latin typeface="Neue Haas Grotesk Text Pro" panose="020B0504020202020204" pitchFamily="34" charset="0"/>
              </a:rPr>
              <a:t>Schulen sollen im </a:t>
            </a:r>
            <a:r>
              <a:rPr lang="de-DE" b="1" dirty="0">
                <a:latin typeface="Neue Haas Grotesk Text Pro" panose="020B0504020202020204" pitchFamily="34" charset="0"/>
              </a:rPr>
              <a:t>Campus Bereich </a:t>
            </a:r>
            <a:r>
              <a:rPr lang="de-DE" dirty="0">
                <a:latin typeface="Neue Haas Grotesk Text Pro" panose="020B0504020202020204" pitchFamily="34" charset="0"/>
              </a:rPr>
              <a:t>des Punkt B  </a:t>
            </a:r>
          </a:p>
          <a:p>
            <a:r>
              <a:rPr lang="de-DE" b="1" dirty="0">
                <a:latin typeface="Neue Haas Grotesk Text Pro" panose="020B0504020202020204" pitchFamily="34" charset="0"/>
              </a:rPr>
              <a:t>durchgeführt werden.</a:t>
            </a: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-1"/>
            <a:ext cx="117446" cy="6858001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Person, Kleidung, Im Haus, Menschliches Gesicht enthält.&#10;&#10;Automatisch generierte Beschreibung">
            <a:extLst>
              <a:ext uri="{FF2B5EF4-FFF2-40B4-BE49-F238E27FC236}">
                <a16:creationId xmlns:a16="http://schemas.microsoft.com/office/drawing/2014/main" id="{DCA454A6-3CD4-E0B2-819F-0ADFDDF0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0" y="2475516"/>
            <a:ext cx="4333266" cy="2884330"/>
          </a:xfrm>
          <a:prstGeom prst="rect">
            <a:avLst/>
          </a:prstGeom>
          <a:effectLst>
            <a:outerShdw blurRad="577506" sx="109000" sy="109000" algn="ctr" rotWithShape="0">
              <a:prstClr val="black">
                <a:alpha val="23804"/>
              </a:prstClr>
            </a:outerShdw>
          </a:effectLst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BFC44B61-AEB0-4C8B-C6E6-6430CBEED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787860"/>
              </p:ext>
            </p:extLst>
          </p:nvPr>
        </p:nvGraphicFramePr>
        <p:xfrm>
          <a:off x="7498351" y="4585666"/>
          <a:ext cx="1195264" cy="169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84" imgH="8019934" progId="Acrobat.Document.DC">
                  <p:embed/>
                </p:oleObj>
              </mc:Choice>
              <mc:Fallback>
                <p:oleObj name="Acrobat Document" r:id="rId4" imgW="5667184" imgH="801993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8351" y="4585666"/>
                        <a:ext cx="1195264" cy="169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4A37AC5-AE84-9FA5-FD5A-AC0E22247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18294"/>
              </p:ext>
            </p:extLst>
          </p:nvPr>
        </p:nvGraphicFramePr>
        <p:xfrm>
          <a:off x="9048230" y="4585667"/>
          <a:ext cx="1195264" cy="1691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84" imgH="8019934" progId="Acrobat.Document.DC">
                  <p:embed/>
                </p:oleObj>
              </mc:Choice>
              <mc:Fallback>
                <p:oleObj name="Acrobat Document" r:id="rId6" imgW="5667184" imgH="801993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8230" y="4585667"/>
                        <a:ext cx="1195264" cy="1691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3E2E5E8C-A63B-1BEB-8FF1-6529929D8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3568" y="4585666"/>
            <a:ext cx="1231985" cy="16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4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reenshot, Maßstabsmodell enthält.">
            <a:extLst>
              <a:ext uri="{FF2B5EF4-FFF2-40B4-BE49-F238E27FC236}">
                <a16:creationId xmlns:a16="http://schemas.microsoft.com/office/drawing/2014/main" id="{5B04B065-065C-7ECA-A59C-2DCF53E8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0" y="1615440"/>
            <a:ext cx="8067041" cy="52425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5" y="687131"/>
            <a:ext cx="88216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Ausbildung Campus Bereich</a:t>
            </a:r>
          </a:p>
          <a:p>
            <a:endParaRPr lang="de-DE" sz="2800" b="1" dirty="0">
              <a:highlight>
                <a:srgbClr val="F7F7EE"/>
              </a:highlight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Wirtschaft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Neue Haas Grotesk Text Pro" panose="020B0504020202020204" pitchFamily="34" charset="0"/>
              </a:rPr>
              <a:t>Informatik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Neue Haas Grotesk Text Pro" panose="020B0504020202020204" pitchFamily="34" charset="0"/>
            </a:endParaRPr>
          </a:p>
          <a:p>
            <a:r>
              <a:rPr lang="de-DE" sz="2000" b="1" dirty="0">
                <a:latin typeface="Neue Haas Grotesk Text Pro" panose="020B0504020202020204" pitchFamily="34" charset="0"/>
              </a:rPr>
              <a:t>IHK Emden </a:t>
            </a:r>
            <a:r>
              <a:rPr lang="de-DE" sz="2000" dirty="0">
                <a:latin typeface="Neue Haas Grotesk Text Pro" panose="020B0504020202020204" pitchFamily="34" charset="0"/>
              </a:rPr>
              <a:t>möchte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mit </a:t>
            </a:r>
            <a:r>
              <a:rPr lang="de-DE" sz="2000" b="1" dirty="0">
                <a:latin typeface="Neue Haas Grotesk Text Pro" panose="020B0504020202020204" pitchFamily="34" charset="0"/>
              </a:rPr>
              <a:t>Inhalten</a:t>
            </a:r>
            <a:r>
              <a:rPr lang="de-DE" sz="2000" dirty="0">
                <a:latin typeface="Neue Haas Grotesk Text Pro" panose="020B0504020202020204" pitchFamily="34" charset="0"/>
              </a:rPr>
              <a:t> und </a:t>
            </a:r>
          </a:p>
          <a:p>
            <a:r>
              <a:rPr lang="de-DE" sz="2000" b="1" dirty="0">
                <a:latin typeface="Neue Haas Grotesk Text Pro" panose="020B0504020202020204" pitchFamily="34" charset="0"/>
              </a:rPr>
              <a:t>Prüfungen</a:t>
            </a:r>
            <a:r>
              <a:rPr lang="de-DE" sz="2000" dirty="0">
                <a:latin typeface="Neue Haas Grotesk Text Pro" panose="020B0504020202020204" pitchFamily="34" charset="0"/>
              </a:rPr>
              <a:t>  und 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Workshops in den 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Campus Bereich</a:t>
            </a:r>
          </a:p>
          <a:p>
            <a:r>
              <a:rPr lang="de-DE" sz="2000" dirty="0">
                <a:latin typeface="Neue Haas Grotesk Text Pro" panose="020B0504020202020204" pitchFamily="34" charset="0"/>
              </a:rPr>
              <a:t>Gehen.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Neue Haas Grotesk Text Pro" panose="020B0504020202020204" pitchFamily="34" charset="0"/>
            </a:endParaRPr>
          </a:p>
          <a:p>
            <a:endParaRPr lang="de-DE" sz="2800" dirty="0">
              <a:latin typeface="Neue Haas Grotesk Text Pro" panose="020B0504020202020204" pitchFamily="34" charset="0"/>
            </a:endParaRP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-1"/>
            <a:ext cx="117446" cy="6858001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224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541060" y="680911"/>
            <a:ext cx="545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Partner aus der Industrie</a:t>
            </a:r>
            <a:endParaRPr lang="de-DE" sz="2800" b="1" dirty="0">
              <a:highlight>
                <a:srgbClr val="F7F7EE"/>
              </a:highlight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Neue Haas Grotesk Text Pro" panose="020B0504020202020204" pitchFamily="34" charset="0"/>
              </a:rPr>
              <a:t>SIEMENS</a:t>
            </a: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5A9D49-8739-C3C6-4FEA-9D2CF47F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603" y="1711963"/>
            <a:ext cx="2156316" cy="29171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D63F7A-F81A-9CA8-7D05-DBF66732D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184" y="1714500"/>
            <a:ext cx="2156316" cy="29146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2401CD-2DDD-634F-4671-0CF4590D3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892" y="1643042"/>
            <a:ext cx="1038370" cy="295316"/>
          </a:xfrm>
          <a:prstGeom prst="rect">
            <a:avLst/>
          </a:prstGeom>
        </p:spPr>
      </p:pic>
      <p:pic>
        <p:nvPicPr>
          <p:cNvPr id="1028" name="Picture 4" descr="Zukunftsweisende Konstruktionsverfahren für die Automobil- und  Transportindustrie | Siemens Software">
            <a:extLst>
              <a:ext uri="{FF2B5EF4-FFF2-40B4-BE49-F238E27FC236}">
                <a16:creationId xmlns:a16="http://schemas.microsoft.com/office/drawing/2014/main" id="{005B70F4-6282-A72E-3031-5AAD4357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9" y="3257550"/>
            <a:ext cx="5773145" cy="32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3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541060" y="680911"/>
            <a:ext cx="5450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Partner aus der Industrie</a:t>
            </a:r>
            <a:endParaRPr lang="de-DE" sz="2800" b="1" dirty="0">
              <a:highlight>
                <a:srgbClr val="F7F7EE"/>
              </a:highlight>
              <a:latin typeface="Neue Haas Grotesk Text Pro" panose="020B0504020202020204" pitchFamily="34" charset="0"/>
            </a:endParaRPr>
          </a:p>
          <a:p>
            <a:endParaRPr lang="de-DE" sz="2800" dirty="0">
              <a:latin typeface="Neue Haas Grotesk Tex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Neue Haas Grotesk Text Pro" panose="020B0504020202020204" pitchFamily="34" charset="0"/>
              </a:rPr>
              <a:t>Allplan (Nemetschek)  </a:t>
            </a:r>
            <a:r>
              <a:rPr lang="de-DE" sz="1600" dirty="0">
                <a:latin typeface="Neue Haas Grotesk Text Pro" panose="020B0504020202020204" pitchFamily="34" charset="0"/>
              </a:rPr>
              <a:t>Architektur/ Straßenbau; Wasserbau</a:t>
            </a: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Handelsvertretung Allplan - Studenten Software">
            <a:extLst>
              <a:ext uri="{FF2B5EF4-FFF2-40B4-BE49-F238E27FC236}">
                <a16:creationId xmlns:a16="http://schemas.microsoft.com/office/drawing/2014/main" id="{E226F2F3-9611-398F-1085-27E5A33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76" y="2434446"/>
            <a:ext cx="9048750" cy="39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772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Im Haus, Computer, Person, Kleidung enthält.&#10;&#10;Automatisch generierte Beschreibung">
            <a:extLst>
              <a:ext uri="{FF2B5EF4-FFF2-40B4-BE49-F238E27FC236}">
                <a16:creationId xmlns:a16="http://schemas.microsoft.com/office/drawing/2014/main" id="{1523DB23-6FAD-4AF6-3B57-27D313B08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4"/>
          <a:stretch/>
        </p:blipFill>
        <p:spPr>
          <a:xfrm>
            <a:off x="6766560" y="2926262"/>
            <a:ext cx="5425440" cy="39317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541060" y="680911"/>
            <a:ext cx="489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Partner aus der Industrie</a:t>
            </a:r>
            <a:endParaRPr lang="de-DE" sz="2800" b="1" dirty="0">
              <a:highlight>
                <a:srgbClr val="F7F7EE"/>
              </a:highlight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Neue Haas Grotesk Text Pro" panose="020B0504020202020204" pitchFamily="34" charset="0"/>
              </a:rPr>
              <a:t>KUKA Robotics</a:t>
            </a: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Baustein-Roboter von OrangeApps, der mit der KUKA.Sim 4.x programmiert werden kann">
            <a:extLst>
              <a:ext uri="{FF2B5EF4-FFF2-40B4-BE49-F238E27FC236}">
                <a16:creationId xmlns:a16="http://schemas.microsoft.com/office/drawing/2014/main" id="{6D4326F1-9012-1A24-CD38-B605D508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926262"/>
            <a:ext cx="5246868" cy="39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B9680A-D9BD-BAE2-AFBF-31E2DE890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228" y="5438775"/>
            <a:ext cx="5447771" cy="14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51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ED7305-3881-6352-A676-6C095A6A2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CA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AE827E-FD33-CD89-E0EB-3312EA7099F6}"/>
              </a:ext>
            </a:extLst>
          </p:cNvPr>
          <p:cNvSpPr txBox="1"/>
          <p:nvPr/>
        </p:nvSpPr>
        <p:spPr>
          <a:xfrm>
            <a:off x="1469875" y="687131"/>
            <a:ext cx="8389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Neue Haas Grotesk Text Pro" panose="020B0504020202020204" pitchFamily="34" charset="0"/>
              </a:rPr>
              <a:t>„Lernräume der Zukunft“</a:t>
            </a:r>
          </a:p>
          <a:p>
            <a:r>
              <a:rPr lang="de-DE" sz="2000" dirty="0">
                <a:latin typeface="Neue Haas Unica W1G Medium" panose="020B0604030206020203" pitchFamily="34" charset="0"/>
              </a:rPr>
              <a:t>In Zusammenarbeit mit dem Apple Education Center</a:t>
            </a:r>
            <a:r>
              <a:rPr lang="de-DE" sz="2800" b="1" dirty="0">
                <a:latin typeface="Neue Haas Unica W1G Medium" panose="020B0604030206020203" pitchFamily="34" charset="0"/>
              </a:rPr>
              <a:t> </a:t>
            </a:r>
            <a:r>
              <a:rPr lang="de-DE" sz="2800" b="1" dirty="0">
                <a:highlight>
                  <a:srgbClr val="F7F7EE"/>
                </a:highlight>
                <a:latin typeface="Neue Haas Unica W1G Medium" panose="020B0604030206020203" pitchFamily="34" charset="0"/>
              </a:rPr>
              <a:t> </a:t>
            </a: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  <a:p>
            <a:endParaRPr lang="de-DE" sz="2800" b="1" dirty="0">
              <a:solidFill>
                <a:srgbClr val="F7F7EE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10" name="Grafik 9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D8759979-3A82-3106-D9A8-707B481C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2" y="758229"/>
            <a:ext cx="840162" cy="41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E8E523E-E81A-0E21-CAF2-136E3D0CA689}"/>
              </a:ext>
            </a:extLst>
          </p:cNvPr>
          <p:cNvSpPr/>
          <p:nvPr/>
        </p:nvSpPr>
        <p:spPr>
          <a:xfrm>
            <a:off x="562768" y="656107"/>
            <a:ext cx="569039" cy="562132"/>
          </a:xfrm>
          <a:prstGeom prst="ellipse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53EDD-59F3-C51C-2D2B-1D6E1038523B}"/>
              </a:ext>
            </a:extLst>
          </p:cNvPr>
          <p:cNvSpPr/>
          <p:nvPr/>
        </p:nvSpPr>
        <p:spPr>
          <a:xfrm>
            <a:off x="788565" y="0"/>
            <a:ext cx="117446" cy="6858000"/>
          </a:xfrm>
          <a:prstGeom prst="rect">
            <a:avLst/>
          </a:prstGeom>
          <a:solidFill>
            <a:srgbClr val="42AC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B2F0EB-ADD3-5955-408E-0C5B3D4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33" y="1685144"/>
            <a:ext cx="9553575" cy="50552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4D0608-9F9F-3772-F4F7-AEF31628F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20" y="758229"/>
            <a:ext cx="1933845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039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91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Neue Haas Grotesk Text Pro</vt:lpstr>
      <vt:lpstr>Neue Haas Unica W1G Medium</vt:lpstr>
      <vt:lpstr>Office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Joost Nellen</dc:creator>
  <cp:lastModifiedBy>Nils Nellen</cp:lastModifiedBy>
  <cp:revision>8</cp:revision>
  <dcterms:created xsi:type="dcterms:W3CDTF">2023-11-21T10:33:05Z</dcterms:created>
  <dcterms:modified xsi:type="dcterms:W3CDTF">2023-12-05T08:50:16Z</dcterms:modified>
</cp:coreProperties>
</file>